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7"/>
  </p:normalViewPr>
  <p:slideViewPr>
    <p:cSldViewPr snapToGrid="0" snapToObjects="1">
      <p:cViewPr varScale="1">
        <p:scale>
          <a:sx n="105" d="100"/>
          <a:sy n="105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D3E763A-02C0-4E55-A62F-568298D63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98F47191-826E-4F9B-8CCF-90663280C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C79A670-E169-42F3-9161-2F32BF02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68460C0-CAFE-4585-8D19-3127372E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160953F-F5AE-4EBA-A051-293F85F43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713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D2B30DD-8EA3-4C56-AB5F-FB1DB1049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A1E974D3-999F-4A4E-948E-331922217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2C11977-1AC8-46E4-AD68-857C8F8B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8D6E305-AC74-4A0C-A899-1CE32D666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868F29D-AA99-423E-99C5-C2A08CF97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6109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5A96C854-2E23-4FE9-A851-EC8DCEC01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919A8820-A994-40D8-9B7E-1D51D6D5D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234ABAE-749A-4DD5-842C-3D3992B3B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D214FD8-F65E-4475-B826-77144164F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872522C-377D-41A7-8B23-6A6DEE3F6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75374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43B109F-F389-4011-AF38-55C19474C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B8FAB96-9ACC-45CE-ACB8-FC7008D06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C9C576F-6908-41F9-9BE4-AA8C3C046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A770261-7DE7-4626-8DFF-9C35B014C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94BB92C-0D50-499B-979B-AF0667540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6700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B5E0F1F-7DEE-4BE0-8E12-7992E98FB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2DD8DBB-8857-48CC-B38A-F6AD3D441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B687FDE-ABC6-4F43-A643-7516EC61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F6CD370-EC57-4329-8C0E-01AEA4388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765A931-8F4F-43AC-B0F8-60100F897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3568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DCCBEE5-9B6D-48C5-A7A8-FCF4C8B7E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BF75301-4D6E-4ABB-9546-831D68CC4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5D46D92-86DC-4BB2-9BFF-22A49A2A1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DF81D152-4CCB-47EB-A275-A47668E2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D39917C-7151-417D-84C2-E6A2F416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CC6D762-7566-4EB0-BF82-3C12E96A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2685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74E29D6-DEA3-4AA8-9B2F-C455C1824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2F14749-26BC-4426-9837-A62C8CACF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5C709F03-22CB-4132-A02E-00F6E91E5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65D61F59-8C93-4428-8075-0DD7D35FC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C3B3DDB8-9CD3-42B7-A280-5B663CF1C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018EAEE7-13B3-4D47-B4A5-2E55AB89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5145A019-7A56-4CD9-AED1-EBD2B47AB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015BC621-46B0-4367-927F-AB7263A57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3016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F3A30F4-4202-4701-AB84-9FE56949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EC461304-434E-4DC0-A075-82581ECB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E01B29B4-590D-4176-AEE5-C278A8A26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0F3273F-046D-4ED7-9759-33D5B9DE3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187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61C5EE37-CEF8-46A8-99D3-429B3F6B3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D5AEDC2B-7C96-4C32-A84E-1E2B678B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F008877C-1A74-4DA6-96AC-4345DB35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71288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A8D6EE0-B1E0-4AEF-8591-1990F00EF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03634C5-A91D-4FF1-9B4E-D11A66E43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8FC2B8DB-0C80-4641-8203-4518E429A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51F9FF2C-B53C-4A1D-ADB5-AF6B685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7DFC61D-F5E9-4650-AC6E-CAAE2AE3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6D7139D-6FF3-40A5-A98E-592FA9D4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3962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F683331-AE0D-49E7-9EBF-DEB1905B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5F926751-5533-4C28-91A3-41CE8C37B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9452A29-1E6E-45C4-807C-6A06118BC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49D556E5-056A-478A-AAF1-0F285764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39FA110-E8B0-450B-86CA-F90C96363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905537E-CDCB-4E0A-B1B5-2D0FF372F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6897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E38BBB0F-0AB6-4649-AC87-44D3EC0F4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520D2DC-F0F9-4957-8BB0-94DCA59CD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08F248D-69AE-4350-9A74-B4D91FEB5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A2CF1-0EB2-4673-802D-3371233E4A77}" type="datetime2">
              <a:rPr lang="en-US" smtClean="0"/>
              <a:t>Sunday, November 14, 2021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C918360-4A34-43F6-839D-703432B120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FC5452E-C0DB-42C6-AB5F-4BB4A01ED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CB7CB-56B4-0949-AFF4-8A5896E31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2935" y="728663"/>
            <a:ext cx="5832703" cy="2795737"/>
          </a:xfrm>
        </p:spPr>
        <p:txBody>
          <a:bodyPr>
            <a:normAutofit/>
          </a:bodyPr>
          <a:lstStyle/>
          <a:p>
            <a:r>
              <a:rPr lang="en-VN" dirty="0"/>
              <a:t>SỐ VÔ TỈ. KHÁI NIỆM VỀ CĂN BẬC HAI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1D8174-EEB8-5C47-8A4B-2A1AD6EC8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0" y="3830399"/>
            <a:ext cx="5015638" cy="2298938"/>
          </a:xfrm>
        </p:spPr>
        <p:txBody>
          <a:bodyPr>
            <a:normAutofit/>
          </a:bodyPr>
          <a:lstStyle/>
          <a:p>
            <a:r>
              <a:rPr lang="en-VN" dirty="0"/>
              <a:t>Giáo viên: Nguyễn Thị Lê</a:t>
            </a:r>
          </a:p>
        </p:txBody>
      </p:sp>
      <p:pic>
        <p:nvPicPr>
          <p:cNvPr id="5" name="Picture 4" descr="Metal tic-tac-toe game pieces">
            <a:extLst>
              <a:ext uri="{FF2B5EF4-FFF2-40B4-BE49-F238E27FC236}">
                <a16:creationId xmlns:a16="http://schemas.microsoft.com/office/drawing/2014/main" id="{F5249C84-1B33-49FB-8FE4-83CAB5DCE1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6" r="25803"/>
          <a:stretch/>
        </p:blipFill>
        <p:spPr>
          <a:xfrm>
            <a:off x="1" y="10"/>
            <a:ext cx="5662934" cy="6857990"/>
          </a:xfrm>
          <a:custGeom>
            <a:avLst/>
            <a:gdLst/>
            <a:ahLst/>
            <a:cxnLst/>
            <a:rect l="l" t="t" r="r" b="b"/>
            <a:pathLst>
              <a:path w="5662934" h="6858000">
                <a:moveTo>
                  <a:pt x="0" y="0"/>
                </a:moveTo>
                <a:lnTo>
                  <a:pt x="5064602" y="0"/>
                </a:lnTo>
                <a:lnTo>
                  <a:pt x="4889880" y="279455"/>
                </a:lnTo>
                <a:cubicBezTo>
                  <a:pt x="4472355" y="1021447"/>
                  <a:pt x="4263593" y="1948936"/>
                  <a:pt x="4263593" y="3061922"/>
                </a:cubicBezTo>
                <a:cubicBezTo>
                  <a:pt x="4263593" y="3516203"/>
                  <a:pt x="4324186" y="3970483"/>
                  <a:pt x="4445372" y="4515619"/>
                </a:cubicBezTo>
                <a:cubicBezTo>
                  <a:pt x="4596855" y="5030470"/>
                  <a:pt x="4748338" y="5515036"/>
                  <a:pt x="4990710" y="5969316"/>
                </a:cubicBezTo>
                <a:cubicBezTo>
                  <a:pt x="5172489" y="6275955"/>
                  <a:pt x="5371310" y="6544265"/>
                  <a:pt x="5583977" y="6777438"/>
                </a:cubicBezTo>
                <a:lnTo>
                  <a:pt x="566293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7913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D356F-734F-EC47-B890-AB7540DFD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00" y="4091062"/>
            <a:ext cx="10728322" cy="1477328"/>
          </a:xfrm>
        </p:spPr>
        <p:txBody>
          <a:bodyPr>
            <a:normAutofit fontScale="90000"/>
          </a:bodyPr>
          <a:lstStyle/>
          <a:p>
            <a:r>
              <a:rPr lang="en-VN" b="1" dirty="0"/>
              <a:t>Chú ý: </a:t>
            </a:r>
            <a:r>
              <a:rPr lang="en-VN" i="1" dirty="0"/>
              <a:t>Trong tập hợp các số thực cũng có các phép toàn với các tính chát tương tự như các phép toán trong tập hợp các số hữu tỉ.</a:t>
            </a:r>
          </a:p>
        </p:txBody>
      </p:sp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ECAFE358-ED42-0449-93AC-55CDB92749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1400" y="1289610"/>
            <a:ext cx="11090636" cy="2299494"/>
          </a:xfrm>
        </p:spPr>
      </p:pic>
    </p:spTree>
    <p:extLst>
      <p:ext uri="{BB962C8B-B14F-4D97-AF65-F5344CB8AC3E}">
        <p14:creationId xmlns:p14="http://schemas.microsoft.com/office/powerpoint/2010/main" val="396405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93225-EDD0-9440-81BA-641E1EE1E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 dirty="0"/>
              <a:t>Bài 1:</a:t>
            </a:r>
          </a:p>
        </p:txBody>
      </p:sp>
      <p:pic>
        <p:nvPicPr>
          <p:cNvPr id="5" name="Content Placeholder 4" descr="Table&#10;&#10;Description automatically generated with medium confidence">
            <a:extLst>
              <a:ext uri="{FF2B5EF4-FFF2-40B4-BE49-F238E27FC236}">
                <a16:creationId xmlns:a16="http://schemas.microsoft.com/office/drawing/2014/main" id="{88864C72-02D7-A443-B9F1-0824D7E0F5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261" y="1855344"/>
            <a:ext cx="10356875" cy="421179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E259E80-D8D7-1942-9938-B37CA19AD5E5}"/>
              </a:ext>
            </a:extLst>
          </p:cNvPr>
          <p:cNvSpPr txBox="1"/>
          <p:nvPr/>
        </p:nvSpPr>
        <p:spPr>
          <a:xfrm>
            <a:off x="5340041" y="2771775"/>
            <a:ext cx="56069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VN" b="1" dirty="0">
                <a:solidFill>
                  <a:schemeClr val="tx1"/>
                </a:solidFill>
              </a:rPr>
              <a:t>25</a:t>
            </a:r>
            <a:endParaRPr lang="en-VN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3F7027-890A-9D4B-B1E8-FCE7ECC5B6AA}"/>
              </a:ext>
            </a:extLst>
          </p:cNvPr>
          <p:cNvSpPr txBox="1"/>
          <p:nvPr/>
        </p:nvSpPr>
        <p:spPr>
          <a:xfrm>
            <a:off x="2550803" y="2771775"/>
            <a:ext cx="56069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VN" b="1" dirty="0">
                <a:solidFill>
                  <a:schemeClr val="tx1"/>
                </a:solidFill>
              </a:rPr>
              <a:t>25</a:t>
            </a:r>
            <a:endParaRPr lang="en-VN" sz="14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8E4586-E797-454C-9B5C-ECB69A6F192F}"/>
              </a:ext>
            </a:extLst>
          </p:cNvPr>
          <p:cNvSpPr txBox="1"/>
          <p:nvPr/>
        </p:nvSpPr>
        <p:spPr>
          <a:xfrm>
            <a:off x="1512864" y="3380582"/>
            <a:ext cx="39401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VN" b="1" dirty="0">
                <a:solidFill>
                  <a:schemeClr val="tx1"/>
                </a:solidFill>
              </a:rPr>
              <a:t>2</a:t>
            </a:r>
            <a:endParaRPr lang="en-VN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7AD8833-7C36-6040-93D8-AD1CB54F7F53}"/>
                  </a:ext>
                </a:extLst>
              </p:cNvPr>
              <p:cNvSpPr txBox="1"/>
              <p:nvPr/>
            </p:nvSpPr>
            <p:spPr>
              <a:xfrm>
                <a:off x="4848232" y="3446633"/>
                <a:ext cx="647703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rad>
                    </m:oMath>
                  </m:oMathPara>
                </a14:m>
                <a:endParaRPr lang="en-VN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7AD8833-7C36-6040-93D8-AD1CB54F7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232" y="3446633"/>
                <a:ext cx="647703" cy="412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71053211-2EF9-2544-B98F-C879A396B6C9}"/>
              </a:ext>
            </a:extLst>
          </p:cNvPr>
          <p:cNvSpPr txBox="1"/>
          <p:nvPr/>
        </p:nvSpPr>
        <p:spPr>
          <a:xfrm>
            <a:off x="1512864" y="4080592"/>
            <a:ext cx="56069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VN" b="1" dirty="0">
                <a:solidFill>
                  <a:schemeClr val="tx1"/>
                </a:solidFill>
              </a:rPr>
              <a:t>2</a:t>
            </a:r>
            <a:endParaRPr lang="en-VN" sz="1400" b="1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7028E5-5FD4-9441-AFCA-4D3E17CE74DD}"/>
              </a:ext>
            </a:extLst>
          </p:cNvPr>
          <p:cNvSpPr txBox="1"/>
          <p:nvPr/>
        </p:nvSpPr>
        <p:spPr>
          <a:xfrm>
            <a:off x="6084160" y="4254502"/>
            <a:ext cx="560696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VN" sz="2000" b="1" dirty="0">
                <a:solidFill>
                  <a:schemeClr val="tx1"/>
                </a:solidFill>
              </a:rPr>
              <a:t>1</a:t>
            </a:r>
            <a:endParaRPr lang="en-VN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0944161-9618-EA4E-9385-3340C02E9D06}"/>
                  </a:ext>
                </a:extLst>
              </p:cNvPr>
              <p:cNvSpPr txBox="1"/>
              <p:nvPr/>
            </p:nvSpPr>
            <p:spPr>
              <a:xfrm>
                <a:off x="2686880" y="5157788"/>
                <a:ext cx="288541" cy="807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VN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0944161-9618-EA4E-9385-3340C02E9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880" y="5157788"/>
                <a:ext cx="288541" cy="807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ADDBDD9-BB06-8C46-A6DE-54852A8E50A0}"/>
                  </a:ext>
                </a:extLst>
              </p:cNvPr>
              <p:cNvSpPr txBox="1"/>
              <p:nvPr/>
            </p:nvSpPr>
            <p:spPr>
              <a:xfrm>
                <a:off x="4666996" y="5157788"/>
                <a:ext cx="414151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VN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VN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vi-VN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VN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ADDBDD9-BB06-8C46-A6DE-54852A8E5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996" y="5157788"/>
                <a:ext cx="414151" cy="909352"/>
              </a:xfrm>
              <a:prstGeom prst="rect">
                <a:avLst/>
              </a:prstGeom>
              <a:blipFill>
                <a:blip r:embed="rId5"/>
                <a:stretch>
                  <a:fillRect b="-67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B43ECC-47C7-8844-A4A5-FAC1DBA44BB3}"/>
                  </a:ext>
                </a:extLst>
              </p:cNvPr>
              <p:cNvSpPr txBox="1"/>
              <p:nvPr/>
            </p:nvSpPr>
            <p:spPr>
              <a:xfrm>
                <a:off x="6117086" y="5157788"/>
                <a:ext cx="304571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V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VN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B43ECC-47C7-8844-A4A5-FAC1DBA44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086" y="5157788"/>
                <a:ext cx="304571" cy="8094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99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000DE-4BBB-A14F-A1DC-7495CFF12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00062"/>
            <a:ext cx="10515600" cy="1325563"/>
          </a:xfrm>
        </p:spPr>
        <p:txBody>
          <a:bodyPr>
            <a:noAutofit/>
          </a:bodyPr>
          <a:lstStyle/>
          <a:p>
            <a:r>
              <a:rPr lang="en-VN" sz="3600" dirty="0"/>
              <a:t>Bài 88: Điền vào chỗ trống (…) trong các phát biểu sau:</a:t>
            </a:r>
            <a:br>
              <a:rPr lang="en-VN" sz="3600" dirty="0"/>
            </a:br>
            <a:r>
              <a:rPr lang="en-VN" sz="3600" dirty="0"/>
              <a:t>a) Nếu a là số thực thì a là số … hoặc số …</a:t>
            </a:r>
            <a:br>
              <a:rPr lang="en-VN" sz="3600" dirty="0"/>
            </a:br>
            <a:r>
              <a:rPr lang="en-VN" sz="3600" dirty="0"/>
              <a:t>b) Nếu b là số vô tỉ thì b viết được dưới dạng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4BDFA-3FC3-8B4A-AACD-172089BAE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60562"/>
            <a:ext cx="10515600" cy="4351338"/>
          </a:xfrm>
        </p:spPr>
        <p:txBody>
          <a:bodyPr>
            <a:normAutofit/>
          </a:bodyPr>
          <a:lstStyle/>
          <a:p>
            <a:r>
              <a:rPr lang="en-VN" sz="2400" dirty="0">
                <a:latin typeface="+mj-lt"/>
              </a:rPr>
              <a:t>Lời giải: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VN" sz="2400" dirty="0">
                <a:latin typeface="+mj-lt"/>
              </a:rPr>
              <a:t>Nếu a là số thực thì a là số </a:t>
            </a:r>
            <a:r>
              <a:rPr lang="en-VN" sz="2400" b="1" dirty="0">
                <a:latin typeface="+mj-lt"/>
              </a:rPr>
              <a:t>hữu tỉ</a:t>
            </a:r>
            <a:r>
              <a:rPr lang="en-VN" sz="2400" dirty="0">
                <a:latin typeface="+mj-lt"/>
              </a:rPr>
              <a:t> hoặc số </a:t>
            </a:r>
            <a:r>
              <a:rPr lang="en-VN" sz="2400" b="1" dirty="0">
                <a:latin typeface="+mj-lt"/>
              </a:rPr>
              <a:t>vô tỉ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VN" sz="2400" dirty="0">
                <a:latin typeface="+mj-lt"/>
              </a:rPr>
              <a:t>Nếu b là số vô tỉ thì b viết được dưới dạng </a:t>
            </a:r>
            <a:r>
              <a:rPr lang="en-VN" sz="2400" b="1" dirty="0">
                <a:latin typeface="+mj-lt"/>
              </a:rPr>
              <a:t>số thập phân vô hạn không tuần hoàn</a:t>
            </a:r>
          </a:p>
        </p:txBody>
      </p:sp>
    </p:spTree>
    <p:extLst>
      <p:ext uri="{BB962C8B-B14F-4D97-AF65-F5344CB8AC3E}">
        <p14:creationId xmlns:p14="http://schemas.microsoft.com/office/powerpoint/2010/main" val="138702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hỗ dành sẵn cho Nội dung 8">
            <a:extLst>
              <a:ext uri="{FF2B5EF4-FFF2-40B4-BE49-F238E27FC236}">
                <a16:creationId xmlns:a16="http://schemas.microsoft.com/office/drawing/2014/main" id="{00E6B7D8-C3F4-4A89-88C0-959971C0BF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694" y="1403508"/>
            <a:ext cx="11840612" cy="2254092"/>
          </a:xfrm>
        </p:spPr>
      </p:pic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6E13884E-C63E-40A6-B87D-18C1C5AAD25D}"/>
              </a:ext>
            </a:extLst>
          </p:cNvPr>
          <p:cNvSpPr txBox="1"/>
          <p:nvPr/>
        </p:nvSpPr>
        <p:spPr>
          <a:xfrm>
            <a:off x="9042722" y="2212985"/>
            <a:ext cx="684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0</a:t>
            </a:r>
            <a:endParaRPr lang="vi-VN" b="1" dirty="0"/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4B11C44E-30B0-4970-AF41-BF77EA4B9E3F}"/>
              </a:ext>
            </a:extLst>
          </p:cNvPr>
          <p:cNvSpPr txBox="1"/>
          <p:nvPr/>
        </p:nvSpPr>
        <p:spPr>
          <a:xfrm>
            <a:off x="3582841" y="2212984"/>
            <a:ext cx="684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0</a:t>
            </a:r>
            <a:endParaRPr lang="vi-VN" b="1" dirty="0"/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13474844-508F-4D78-A5DE-874B758D31D0}"/>
              </a:ext>
            </a:extLst>
          </p:cNvPr>
          <p:cNvSpPr txBox="1"/>
          <p:nvPr/>
        </p:nvSpPr>
        <p:spPr>
          <a:xfrm>
            <a:off x="2570786" y="2967335"/>
            <a:ext cx="684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9</a:t>
            </a:r>
            <a:endParaRPr lang="vi-VN" b="1" dirty="0"/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ADE6C78B-2633-4A6C-B39F-DB5CC5F5B176}"/>
              </a:ext>
            </a:extLst>
          </p:cNvPr>
          <p:cNvSpPr txBox="1"/>
          <p:nvPr/>
        </p:nvSpPr>
        <p:spPr>
          <a:xfrm>
            <a:off x="8865054" y="2996161"/>
            <a:ext cx="684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9</a:t>
            </a: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190138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hỗ dành sẵn cho Nội dung 4" descr="Ảnh có chứa văn bản&#10;&#10;Mô tả được tạo tự động">
            <a:extLst>
              <a:ext uri="{FF2B5EF4-FFF2-40B4-BE49-F238E27FC236}">
                <a16:creationId xmlns:a16="http://schemas.microsoft.com/office/drawing/2014/main" id="{529C18E3-92C5-4B8E-AED0-2EE80E74E9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8419" y="231248"/>
            <a:ext cx="5048955" cy="1552792"/>
          </a:xfr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BD0D2A57-E972-4E01-8FF7-2733EC7C8460}"/>
              </a:ext>
            </a:extLst>
          </p:cNvPr>
          <p:cNvSpPr txBox="1"/>
          <p:nvPr/>
        </p:nvSpPr>
        <p:spPr>
          <a:xfrm>
            <a:off x="696275" y="2786300"/>
            <a:ext cx="48332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3,2x + (-1,2)x + 2,7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- 4,9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(3,2 – 1,2)x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-4,9 – 2,7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/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2x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- 7,6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/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– 3,8 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19BC3FB5-70AF-4AC9-AE9B-A1209958CE51}"/>
              </a:ext>
            </a:extLst>
          </p:cNvPr>
          <p:cNvSpPr txBox="1"/>
          <p:nvPr/>
        </p:nvSpPr>
        <p:spPr>
          <a:xfrm>
            <a:off x="696275" y="4168841"/>
            <a:ext cx="35599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–5,6x + 2,9x – 3,86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- 9,8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(-5,6 + 2,9)x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- 9,8 + 3,86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-2,7x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- 5,94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0"/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2,2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19469C3E-7DE6-4798-B3DB-CE39454ED40D}"/>
              </a:ext>
            </a:extLst>
          </p:cNvPr>
          <p:cNvSpPr txBox="1"/>
          <p:nvPr/>
        </p:nvSpPr>
        <p:spPr>
          <a:xfrm>
            <a:off x="696275" y="2100504"/>
            <a:ext cx="106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8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7EB05409-48B0-4FC0-83A6-03A2705052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378" y="351603"/>
            <a:ext cx="6411220" cy="1105054"/>
          </a:xfr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78BFCD4C-4A7B-4E4D-BAC4-334153BBB6DA}"/>
              </a:ext>
            </a:extLst>
          </p:cNvPr>
          <p:cNvSpPr txBox="1"/>
          <p:nvPr/>
        </p:nvSpPr>
        <p:spPr>
          <a:xfrm>
            <a:off x="590378" y="2387158"/>
            <a:ext cx="4254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3.(10x)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111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10x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111 : 3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37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37 : 10 = 3,7</a:t>
            </a:r>
            <a:endParaRPr lang="vi-VN" dirty="0"/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EF8F8417-9156-4B8D-A544-306F4532927F}"/>
              </a:ext>
            </a:extLst>
          </p:cNvPr>
          <p:cNvSpPr txBox="1"/>
          <p:nvPr/>
        </p:nvSpPr>
        <p:spPr>
          <a:xfrm>
            <a:off x="579101" y="3779324"/>
            <a:ext cx="3216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3. (10 + x )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111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10 + 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111 : 3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37</a:t>
            </a:r>
            <a:endParaRPr lang="vi-VN" sz="1800" dirty="0"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x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37 -  10 = 27</a:t>
            </a:r>
            <a:endParaRPr lang="vi-VN" dirty="0"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CD8B29F5-EAEF-4E7E-9D61-C1B0BC59551C}"/>
              </a:ext>
            </a:extLst>
          </p:cNvPr>
          <p:cNvSpPr txBox="1"/>
          <p:nvPr/>
        </p:nvSpPr>
        <p:spPr>
          <a:xfrm>
            <a:off x="590378" y="1897161"/>
            <a:ext cx="106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01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hỗ dành sẵn cho Nội dung 4" descr="Ảnh có chứa văn bản&#10;&#10;Mô tả được tạo tự động">
            <a:extLst>
              <a:ext uri="{FF2B5EF4-FFF2-40B4-BE49-F238E27FC236}">
                <a16:creationId xmlns:a16="http://schemas.microsoft.com/office/drawing/2014/main" id="{A389B973-A5D7-44D9-A9A6-90A599C3B5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528" y="457229"/>
            <a:ext cx="5134692" cy="1209844"/>
          </a:xfr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C4C2558D-C88A-4337-A9B9-CC1E3742F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744" y="1945559"/>
            <a:ext cx="5944430" cy="1486107"/>
          </a:xfrm>
          <a:prstGeom prst="rect">
            <a:avLst/>
          </a:prstGeom>
        </p:spPr>
      </p:pic>
      <p:pic>
        <p:nvPicPr>
          <p:cNvPr id="9" name="Hình ảnh 8" descr="Ảnh có chứa bàn&#10;&#10;Mô tả được tạo tự động">
            <a:extLst>
              <a:ext uri="{FF2B5EF4-FFF2-40B4-BE49-F238E27FC236}">
                <a16:creationId xmlns:a16="http://schemas.microsoft.com/office/drawing/2014/main" id="{61BC55AA-F9FC-4515-B0A7-5606544BFF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602" y="3532871"/>
            <a:ext cx="8249801" cy="221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1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53EC-1B4C-AA4E-9FC1-1FE44FA9B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4991961" cy="1477328"/>
          </a:xfrm>
        </p:spPr>
        <p:txBody>
          <a:bodyPr wrap="square" anchor="ctr">
            <a:normAutofit/>
          </a:bodyPr>
          <a:lstStyle/>
          <a:p>
            <a:r>
              <a:rPr lang="en-VN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SỐ VÔ TỈ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A2D119E2-F955-4D9A-B03E-C550254045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3064" y="3206518"/>
                <a:ext cx="10901779" cy="173383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ABCD</m:t>
                        </m:r>
                      </m:sub>
                    </m:sSub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AEBF</m:t>
                        </m:r>
                      </m:sub>
                    </m:sSub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. 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. 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sSup>
                      <m:sSupPr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400" dirty="0" err="1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Gọi</a:t>
                </a: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x(m) (x&gt;0) </a:t>
                </a:r>
                <a:r>
                  <a:rPr lang="en-US" sz="2400" dirty="0" err="1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dài</a:t>
                </a: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cạnh</a:t>
                </a: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AB </a:t>
                </a:r>
                <a:r>
                  <a:rPr lang="en-US" sz="2400" dirty="0" err="1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vuông</a:t>
                </a: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ABCD </a:t>
                </a:r>
                <a:r>
                  <a:rPr lang="en-US" sz="2400" dirty="0" err="1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thì</a:t>
                </a: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2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x = 1,4142135623730950488016887…</a:t>
                </a:r>
              </a:p>
            </p:txBody>
          </p:sp>
        </mc:Choice>
        <mc:Fallback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A2D119E2-F955-4D9A-B03E-C550254045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3064" y="3206518"/>
                <a:ext cx="10901779" cy="1733838"/>
              </a:xfrm>
              <a:blipFill>
                <a:blip r:embed="rId2"/>
                <a:stretch>
                  <a:fillRect l="-783" t="-3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 descr="Shape, polygon&#10;&#10;Description automatically generated">
            <a:extLst>
              <a:ext uri="{FF2B5EF4-FFF2-40B4-BE49-F238E27FC236}">
                <a16:creationId xmlns:a16="http://schemas.microsoft.com/office/drawing/2014/main" id="{F8837084-6E31-3E43-BF69-F16F97E3C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8466" y="188547"/>
            <a:ext cx="2874618" cy="3017971"/>
          </a:xfrm>
          <a:custGeom>
            <a:avLst/>
            <a:gdLst/>
            <a:ahLst/>
            <a:cxnLst/>
            <a:rect l="l" t="t" r="r" b="b"/>
            <a:pathLst>
              <a:path w="5014800" h="5409338">
                <a:moveTo>
                  <a:pt x="0" y="0"/>
                </a:moveTo>
                <a:lnTo>
                  <a:pt x="5014800" y="0"/>
                </a:lnTo>
                <a:lnTo>
                  <a:pt x="5014800" y="5409338"/>
                </a:lnTo>
                <a:lnTo>
                  <a:pt x="0" y="5409338"/>
                </a:ln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9F186C-A438-6949-B97A-F8B042F130BF}"/>
              </a:ext>
            </a:extLst>
          </p:cNvPr>
          <p:cNvSpPr txBox="1"/>
          <p:nvPr/>
        </p:nvSpPr>
        <p:spPr>
          <a:xfrm>
            <a:off x="732675" y="4761473"/>
            <a:ext cx="4568374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VN" b="1" dirty="0">
                <a:latin typeface="Cambria Math" panose="02040503050406030204" pitchFamily="18" charset="0"/>
                <a:ea typeface="Cambria Math" panose="02040503050406030204" pitchFamily="18" charset="0"/>
              </a:rPr>
              <a:t>Số vô tỉ là số viết được dưới dạng số thập phân vô hoạn không tuần hoàn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E0C08E-9E30-B74E-AD30-0AE2F30D0C85}"/>
              </a:ext>
            </a:extLst>
          </p:cNvPr>
          <p:cNvSpPr txBox="1"/>
          <p:nvPr/>
        </p:nvSpPr>
        <p:spPr>
          <a:xfrm>
            <a:off x="720000" y="5570672"/>
            <a:ext cx="4568374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VN" b="1" dirty="0">
                <a:latin typeface="Cambria Math" panose="02040503050406030204" pitchFamily="18" charset="0"/>
                <a:ea typeface="Cambria Math" panose="02040503050406030204" pitchFamily="18" charset="0"/>
              </a:rPr>
              <a:t>Tập hợp các số vô tỉ được kí hiệu là I</a:t>
            </a:r>
          </a:p>
        </p:txBody>
      </p:sp>
    </p:spTree>
    <p:extLst>
      <p:ext uri="{BB962C8B-B14F-4D97-AF65-F5344CB8AC3E}">
        <p14:creationId xmlns:p14="http://schemas.microsoft.com/office/powerpoint/2010/main" val="157820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/>
      <p:bldP spid="6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14A75-7710-2843-AB39-54D73E359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8844130" cy="1477328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K</a:t>
            </a:r>
            <a:r>
              <a:rPr lang="en-VN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HÁI NIỆM VỀ CĂN BẬC HAI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E47D3B-ECD7-EF43-A6D1-E6EA60EFA3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2448000"/>
                <a:ext cx="10716487" cy="3320975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VN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en-VN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í </m:t>
                    </m:r>
                    <m:r>
                      <m:rPr>
                        <m:sty m:val="p"/>
                      </m:rPr>
                      <a:rPr lang="vi-VN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r>
                      <a:rPr lang="vi-VN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ụ: </m:t>
                    </m:r>
                    <m:rad>
                      <m:radPr>
                        <m:degHide m:val="on"/>
                        <m:ctrlP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</m:rad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;−</m:t>
                    </m:r>
                    <m:rad>
                      <m:radPr>
                        <m:degHide m:val="on"/>
                        <m:ctrlP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</m:rad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vi-VN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ì </m:t>
                    </m:r>
                    <m:sSup>
                      <m:sSupPr>
                        <m:ctrlP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;(</m:t>
                    </m:r>
                    <m:sSup>
                      <m:sSupPr>
                        <m:ctrlP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VN" sz="3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=9</a:t>
                </a:r>
              </a:p>
              <a:p>
                <a:pPr>
                  <a:lnSpc>
                    <a:spcPct val="110000"/>
                  </a:lnSpc>
                </a:pPr>
                <a:r>
                  <a:rPr lang="en-VN" sz="3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Định nghĩa: Căn bậc hai của một số a không âm là số x sao cho x</a:t>
                </a:r>
                <a:r>
                  <a:rPr lang="en-VN" sz="30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VN" sz="3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a</a:t>
                </a:r>
              </a:p>
              <a:p>
                <a:pPr>
                  <a:lnSpc>
                    <a:spcPct val="110000"/>
                  </a:lnSpc>
                </a:pPr>
                <a:r>
                  <a:rPr lang="en-VN" sz="3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Số dương a có đúng hai căn bậc hai là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VN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VN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</m:e>
                    </m:rad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vi-VN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−</m:t>
                    </m:r>
                    <m:rad>
                      <m:radPr>
                        <m:degHide m:val="on"/>
                        <m:ctrlP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vi-VN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</m:e>
                    </m:rad>
                  </m:oMath>
                </a14:m>
                <a:endParaRPr lang="vi-VN" sz="30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VN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3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rad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3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VN" sz="3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E47D3B-ECD7-EF43-A6D1-E6EA60EFA3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2448000"/>
                <a:ext cx="10716487" cy="3320975"/>
              </a:xfrm>
              <a:blipFill>
                <a:blip r:embed="rId2"/>
                <a:stretch>
                  <a:fillRect l="-2130" t="-1521"/>
                </a:stretch>
              </a:blipFill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67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E7632E-49C4-B146-B3C3-0BC558F48C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1199" y="451504"/>
                <a:ext cx="10728325" cy="2030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VN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Vận dụng: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VN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Số dương 16 có hai căn bậc hai là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−</m:t>
                    </m:r>
                    <m:rad>
                      <m:radPr>
                        <m:degHide m:val="on"/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VN" sz="24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00000"/>
                  </a:lnSpc>
                  <a:buNone/>
                </a:pPr>
                <a:r>
                  <a:rPr lang="en-VN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Lưu ý: Không viết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=±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 </m:t>
                    </m:r>
                    <m:r>
                      <m:rPr>
                        <m:sty m:val="p"/>
                      </m:rP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Sai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VN" sz="24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:r>
                  <a:rPr lang="en-VN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Số dương 2 có 2 căn bậc hai là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m:rPr>
                        <m:sty m:val="p"/>
                      </m:rPr>
                      <a:rPr lang="en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en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à−</m:t>
                    </m:r>
                    <m:rad>
                      <m:radPr>
                        <m:degHide m:val="on"/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VN" sz="24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E7632E-49C4-B146-B3C3-0BC558F48C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1199" y="451504"/>
                <a:ext cx="10728325" cy="2030400"/>
              </a:xfrm>
              <a:blipFill>
                <a:blip r:embed="rId2"/>
                <a:stretch>
                  <a:fillRect l="-1775" t="-5590"/>
                </a:stretch>
              </a:blipFill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778FFC4-5F2D-F243-80CA-15EF4500F41C}"/>
              </a:ext>
            </a:extLst>
          </p:cNvPr>
          <p:cNvSpPr txBox="1"/>
          <p:nvPr/>
        </p:nvSpPr>
        <p:spPr>
          <a:xfrm>
            <a:off x="731837" y="2669059"/>
            <a:ext cx="74854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?3: Trà lời các câu hỏi sau:</a:t>
            </a:r>
          </a:p>
          <a:p>
            <a:r>
              <a:rPr lang="en-V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Các căn bậc hai của 3 là ?</a:t>
            </a:r>
          </a:p>
          <a:p>
            <a:r>
              <a:rPr lang="en-V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Các căn bậc hai của 10 là ?</a:t>
            </a:r>
          </a:p>
          <a:p>
            <a:r>
              <a:rPr lang="en-V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Các căn bậc hai của 25 là 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0075CAC-D7BF-0844-84B9-6DD7F80F46F5}"/>
                  </a:ext>
                </a:extLst>
              </p:cNvPr>
              <p:cNvSpPr txBox="1"/>
              <p:nvPr/>
            </p:nvSpPr>
            <p:spPr>
              <a:xfrm>
                <a:off x="731837" y="4613029"/>
                <a:ext cx="7011988" cy="1325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VN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Các căn bậc hai của 3 là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en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−</m:t>
                    </m:r>
                    <m:rad>
                      <m:radPr>
                        <m:degHide m:val="on"/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VN" sz="24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VN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Các căn bậc hai của 10 là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</m:rad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en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−</m:t>
                    </m:r>
                    <m:rad>
                      <m:radPr>
                        <m:degHide m:val="on"/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VN" sz="24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VN" sz="24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Các căn bậc hai của 25 là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e>
                    </m:rad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en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−</m:t>
                    </m:r>
                    <m:rad>
                      <m:radPr>
                        <m:degHide m:val="on"/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e>
                    </m:rad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VN" sz="24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0075CAC-D7BF-0844-84B9-6DD7F80F46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837" y="4613029"/>
                <a:ext cx="7011988" cy="1325619"/>
              </a:xfrm>
              <a:prstGeom prst="rect">
                <a:avLst/>
              </a:prstGeom>
              <a:blipFill>
                <a:blip r:embed="rId3"/>
                <a:stretch>
                  <a:fillRect l="-1304" t="-1382" b="-82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168C9FC-BA10-FF48-B4D2-EF4604AAF347}"/>
              </a:ext>
            </a:extLst>
          </p:cNvPr>
          <p:cNvSpPr txBox="1"/>
          <p:nvPr/>
        </p:nvSpPr>
        <p:spPr>
          <a:xfrm>
            <a:off x="731837" y="4249875"/>
            <a:ext cx="1791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Trả lời</a:t>
            </a:r>
          </a:p>
        </p:txBody>
      </p:sp>
    </p:spTree>
    <p:extLst>
      <p:ext uri="{BB962C8B-B14F-4D97-AF65-F5344CB8AC3E}">
        <p14:creationId xmlns:p14="http://schemas.microsoft.com/office/powerpoint/2010/main" val="103380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CB7CB-56B4-0949-AFF4-8A5896E31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2935" y="728663"/>
            <a:ext cx="5832703" cy="2795737"/>
          </a:xfrm>
        </p:spPr>
        <p:txBody>
          <a:bodyPr>
            <a:normAutofit/>
          </a:bodyPr>
          <a:lstStyle/>
          <a:p>
            <a:r>
              <a:rPr lang="en-VN" dirty="0"/>
              <a:t>SỐ THỰC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1D8174-EEB8-5C47-8A4B-2A1AD6EC8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0" y="3830399"/>
            <a:ext cx="5015638" cy="2298938"/>
          </a:xfrm>
        </p:spPr>
        <p:txBody>
          <a:bodyPr>
            <a:normAutofit/>
          </a:bodyPr>
          <a:lstStyle/>
          <a:p>
            <a:r>
              <a:rPr lang="en-VN" dirty="0"/>
              <a:t>Giáo viên: Nguyễn Thị Lê</a:t>
            </a:r>
          </a:p>
        </p:txBody>
      </p:sp>
      <p:pic>
        <p:nvPicPr>
          <p:cNvPr id="5" name="Picture 4" descr="Metal tic-tac-toe game pieces">
            <a:extLst>
              <a:ext uri="{FF2B5EF4-FFF2-40B4-BE49-F238E27FC236}">
                <a16:creationId xmlns:a16="http://schemas.microsoft.com/office/drawing/2014/main" id="{F5249C84-1B33-49FB-8FE4-83CAB5DCE1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6" r="25803"/>
          <a:stretch/>
        </p:blipFill>
        <p:spPr>
          <a:xfrm>
            <a:off x="1" y="10"/>
            <a:ext cx="5662934" cy="6857990"/>
          </a:xfrm>
          <a:custGeom>
            <a:avLst/>
            <a:gdLst/>
            <a:ahLst/>
            <a:cxnLst/>
            <a:rect l="l" t="t" r="r" b="b"/>
            <a:pathLst>
              <a:path w="5662934" h="6858000">
                <a:moveTo>
                  <a:pt x="0" y="0"/>
                </a:moveTo>
                <a:lnTo>
                  <a:pt x="5064602" y="0"/>
                </a:lnTo>
                <a:lnTo>
                  <a:pt x="4889880" y="279455"/>
                </a:lnTo>
                <a:cubicBezTo>
                  <a:pt x="4472355" y="1021447"/>
                  <a:pt x="4263593" y="1948936"/>
                  <a:pt x="4263593" y="3061922"/>
                </a:cubicBezTo>
                <a:cubicBezTo>
                  <a:pt x="4263593" y="3516203"/>
                  <a:pt x="4324186" y="3970483"/>
                  <a:pt x="4445372" y="4515619"/>
                </a:cubicBezTo>
                <a:cubicBezTo>
                  <a:pt x="4596855" y="5030470"/>
                  <a:pt x="4748338" y="5515036"/>
                  <a:pt x="4990710" y="5969316"/>
                </a:cubicBezTo>
                <a:cubicBezTo>
                  <a:pt x="5172489" y="6275955"/>
                  <a:pt x="5371310" y="6544265"/>
                  <a:pt x="5583977" y="6777438"/>
                </a:cubicBezTo>
                <a:lnTo>
                  <a:pt x="566293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7715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05227-FD33-E841-A300-9588F982F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11" y="1553059"/>
            <a:ext cx="10728325" cy="24999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VN" sz="6600" b="1" dirty="0">
                <a:solidFill>
                  <a:schemeClr val="tx1">
                    <a:lumMod val="95000"/>
                    <a:alpha val="58000"/>
                  </a:schemeClr>
                </a:solidFill>
              </a:rPr>
              <a:t>Số hữu tỉ và số vô tỉ được gọi là số thực</a:t>
            </a:r>
          </a:p>
        </p:txBody>
      </p:sp>
    </p:spTree>
    <p:extLst>
      <p:ext uri="{BB962C8B-B14F-4D97-AF65-F5344CB8AC3E}">
        <p14:creationId xmlns:p14="http://schemas.microsoft.com/office/powerpoint/2010/main" val="210848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63EB4B4-9245-5544-BB29-702F75F427D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1211" y="1323535"/>
                <a:ext cx="10728322" cy="814184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V</a:t>
                </a:r>
                <a:r>
                  <a:rPr lang="en-VN" dirty="0"/>
                  <a:t>í dụ: </a:t>
                </a:r>
                <a14:m>
                  <m:oMath xmlns:m="http://schemas.openxmlformats.org/officeDocument/2006/math">
                    <m:r>
                      <a:rPr lang="vi-VN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vi-VN" b="0" i="1" smtClean="0"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lang="vi-V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vi-VN" b="0" i="1" smtClean="0">
                        <a:latin typeface="Cambria Math" panose="02040503050406030204" pitchFamily="18" charset="0"/>
                      </a:rPr>
                      <m:t>;−</m:t>
                    </m:r>
                    <m:r>
                      <a:rPr lang="vi-VN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vi-V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vi-VN" b="0" i="1" smtClean="0">
                        <a:latin typeface="Cambria Math" panose="02040503050406030204" pitchFamily="18" charset="0"/>
                      </a:rPr>
                      <m:t>234</m:t>
                    </m:r>
                    <m:r>
                      <a:rPr lang="vi-VN" b="0" i="1" smtClean="0">
                        <a:latin typeface="Cambria Math" panose="02040503050406030204" pitchFamily="18" charset="0"/>
                      </a:rPr>
                      <m:t>;−</m:t>
                    </m:r>
                    <m:r>
                      <a:rPr lang="vi-VN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vi-V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vi-VN" b="0" i="1" smtClean="0">
                        <a:latin typeface="Cambria Math" panose="02040503050406030204" pitchFamily="18" charset="0"/>
                      </a:rPr>
                      <m:t>; </m:t>
                    </m:r>
                    <m:rad>
                      <m:radPr>
                        <m:degHide m:val="on"/>
                        <m:ctrlPr>
                          <a:rPr lang="vi-V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vi-VN" b="0" i="1" smtClean="0">
                        <a:latin typeface="Cambria Math" panose="02040503050406030204" pitchFamily="18" charset="0"/>
                      </a:rPr>
                      <m:t>… </m:t>
                    </m:r>
                    <m:r>
                      <m:rPr>
                        <m:sty m:val="p"/>
                      </m:rPr>
                      <a:rPr lang="vi-VN" i="1">
                        <a:latin typeface="Cambria Math" panose="02040503050406030204" pitchFamily="18" charset="0"/>
                      </a:rPr>
                      <m:t>l</m:t>
                    </m:r>
                    <m:r>
                      <a:rPr lang="vi-VN" i="1">
                        <a:latin typeface="Cambria Math" panose="02040503050406030204" pitchFamily="18" charset="0"/>
                      </a:rPr>
                      <m:t>à </m:t>
                    </m:r>
                    <m:r>
                      <m:rPr>
                        <m:sty m:val="p"/>
                      </m:rPr>
                      <a:rPr lang="vi-VN" i="1">
                        <a:latin typeface="Cambria Math" panose="02040503050406030204" pitchFamily="18" charset="0"/>
                      </a:rPr>
                      <m:t>s</m:t>
                    </m:r>
                    <m:r>
                      <a:rPr lang="vi-VN" i="1">
                        <a:latin typeface="Cambria Math" panose="02040503050406030204" pitchFamily="18" charset="0"/>
                      </a:rPr>
                      <m:t>ố </m:t>
                    </m:r>
                    <m:r>
                      <m:rPr>
                        <m:sty m:val="p"/>
                      </m:rPr>
                      <a:rPr lang="vi-VN" i="1">
                        <a:latin typeface="Cambria Math" panose="02040503050406030204" pitchFamily="18" charset="0"/>
                      </a:rPr>
                      <m:t>th</m:t>
                    </m:r>
                    <m:r>
                      <a:rPr lang="vi-VN" i="1">
                        <a:latin typeface="Cambria Math" panose="02040503050406030204" pitchFamily="18" charset="0"/>
                      </a:rPr>
                      <m:t>ự</m:t>
                    </m:r>
                    <m:r>
                      <m:rPr>
                        <m:sty m:val="p"/>
                      </m:rPr>
                      <a:rPr lang="vi-VN" i="1"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endParaRPr lang="en-VN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63EB4B4-9245-5544-BB29-702F75F427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1211" y="1323535"/>
                <a:ext cx="10728322" cy="814184"/>
              </a:xfrm>
              <a:blipFill>
                <a:blip r:embed="rId2"/>
                <a:stretch>
                  <a:fillRect l="-1989" t="-9701" b="-2164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>
            <a:extLst>
              <a:ext uri="{FF2B5EF4-FFF2-40B4-BE49-F238E27FC236}">
                <a16:creationId xmlns:a16="http://schemas.microsoft.com/office/drawing/2014/main" id="{16977409-597D-8044-A586-A883CC87E0FC}"/>
              </a:ext>
            </a:extLst>
          </p:cNvPr>
          <p:cNvSpPr txBox="1">
            <a:spLocks/>
          </p:cNvSpPr>
          <p:nvPr/>
        </p:nvSpPr>
        <p:spPr>
          <a:xfrm>
            <a:off x="843050" y="2155557"/>
            <a:ext cx="10728322" cy="814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VN" dirty="0"/>
              <a:t>Tập hợp số thực được kí hiệu là R.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7578AB-1003-3343-B5F9-AA87EB454BF1}"/>
              </a:ext>
            </a:extLst>
          </p:cNvPr>
          <p:cNvSpPr txBox="1">
            <a:spLocks/>
          </p:cNvSpPr>
          <p:nvPr/>
        </p:nvSpPr>
        <p:spPr>
          <a:xfrm>
            <a:off x="843050" y="2826941"/>
            <a:ext cx="10728322" cy="814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VN" dirty="0"/>
              <a:t>So sánh 2 số thực tương tự như so sách như 2 số hữu tỉ.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2BEC12A-0681-5C47-90C8-FB1247593759}"/>
              </a:ext>
            </a:extLst>
          </p:cNvPr>
          <p:cNvSpPr txBox="1">
            <a:spLocks/>
          </p:cNvSpPr>
          <p:nvPr/>
        </p:nvSpPr>
        <p:spPr>
          <a:xfrm>
            <a:off x="843050" y="3498324"/>
            <a:ext cx="10728322" cy="1592659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V</a:t>
            </a:r>
            <a:r>
              <a:rPr lang="en-VN" dirty="0"/>
              <a:t>í dụ: </a:t>
            </a:r>
          </a:p>
          <a:p>
            <a:pPr marL="514350" indent="-514350">
              <a:buAutoNum type="alphaLcParenR"/>
            </a:pPr>
            <a:r>
              <a:rPr lang="en-VN" dirty="0"/>
              <a:t>0,3192… &lt; 0,32(5)</a:t>
            </a:r>
          </a:p>
          <a:p>
            <a:pPr marL="514350" indent="-514350">
              <a:buAutoNum type="alphaLcParenR"/>
            </a:pPr>
            <a:r>
              <a:rPr lang="en-VN" dirty="0"/>
              <a:t>1,24598…&lt; 1,24596…</a:t>
            </a:r>
          </a:p>
        </p:txBody>
      </p:sp>
    </p:spTree>
    <p:extLst>
      <p:ext uri="{BB962C8B-B14F-4D97-AF65-F5344CB8AC3E}">
        <p14:creationId xmlns:p14="http://schemas.microsoft.com/office/powerpoint/2010/main" val="88235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91F5932-8FCB-FD4D-A51C-3D3CE05939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6194"/>
          <a:stretch/>
        </p:blipFill>
        <p:spPr>
          <a:xfrm>
            <a:off x="843050" y="534194"/>
            <a:ext cx="7451861" cy="18518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D774B2ED-593B-3843-9839-AE4DCF1D16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3049" y="3498324"/>
                <a:ext cx="10658389" cy="1402289"/>
              </a:xfrm>
              <a:prstGeom prst="rect">
                <a:avLst/>
              </a:prstGeom>
            </p:spPr>
            <p:txBody>
              <a:bodyPr vert="horz" wrap="square" lIns="0" tIns="0" rIns="0" bIns="0" rtlCol="0" anchor="t" anchorCtr="0">
                <a:noAutofit/>
              </a:bodyPr>
              <a:lstStyle>
                <a:lvl1pPr algn="l" defTabSz="914400" rtl="0" eaLnBrk="1" latinLnBrk="0" hangingPunct="1">
                  <a:lnSpc>
                    <a:spcPct val="100000"/>
                  </a:lnSpc>
                  <a:spcBef>
                    <a:spcPct val="0"/>
                  </a:spcBef>
                  <a:buNone/>
                  <a:defRPr sz="3200" kern="1200" cap="none" baseline="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514350" indent="-514350">
                  <a:buAutoNum type="alphaLcParenR"/>
                </a:pPr>
                <a:r>
                  <a:rPr lang="en-VN" dirty="0"/>
                  <a:t>2,(35) &lt; 2,3691215</a:t>
                </a:r>
                <a:r>
                  <a:rPr lang="en-VN" i="1" dirty="0"/>
                  <a:t>18…</a:t>
                </a:r>
                <a:endParaRPr lang="en-VN" dirty="0"/>
              </a:p>
              <a:p>
                <a:pPr marL="514350" indent="-514350">
                  <a:buAutoNum type="alphaLcParenR"/>
                </a:pPr>
                <a:r>
                  <a:rPr lang="en-VN" dirty="0"/>
                  <a:t>-0,(63) = </a:t>
                </a:r>
                <a14:m>
                  <m:oMath xmlns:m="http://schemas.openxmlformats.org/officeDocument/2006/math">
                    <m:r>
                      <a:rPr lang="vi-VN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V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en-VN" dirty="0"/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D774B2ED-593B-3843-9839-AE4DCF1D1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49" y="3498324"/>
                <a:ext cx="10658389" cy="1402289"/>
              </a:xfrm>
              <a:prstGeom prst="rect">
                <a:avLst/>
              </a:prstGeom>
              <a:blipFill>
                <a:blip r:embed="rId3"/>
                <a:stretch>
                  <a:fillRect l="-2262" t="-9009"/>
                </a:stretch>
              </a:blipFill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E5BF14-E27D-5E48-8830-85F0DEF650D3}"/>
                  </a:ext>
                </a:extLst>
              </p:cNvPr>
              <p:cNvSpPr txBox="1"/>
              <p:nvPr/>
            </p:nvSpPr>
            <p:spPr>
              <a:xfrm>
                <a:off x="690562" y="4900613"/>
                <a:ext cx="10315488" cy="636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VN" sz="3200" dirty="0">
                    <a:latin typeface="+mj-lt"/>
                  </a:rPr>
                  <a:t>Với a,b là 2 số thực dương ta có nếu a&gt;b thì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VN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VN" sz="3200" i="1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rad>
                    <m:r>
                      <a:rPr lang="vi-VN" sz="3200" b="0" i="1" smtClean="0">
                        <a:latin typeface="Cambria Math" panose="02040503050406030204" pitchFamily="18" charset="0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vi-VN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vi-VN" sz="3200" i="1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rad>
                  </m:oMath>
                </a14:m>
                <a:endParaRPr lang="en-VN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E5BF14-E27D-5E48-8830-85F0DEF65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2" y="4900613"/>
                <a:ext cx="10315488" cy="636200"/>
              </a:xfrm>
              <a:prstGeom prst="rect">
                <a:avLst/>
              </a:prstGeom>
              <a:blipFill>
                <a:blip r:embed="rId4"/>
                <a:stretch>
                  <a:fillRect l="-1476" t="-3922" b="-31373"/>
                </a:stretch>
              </a:blipFill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31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1AE27-D25E-904D-B1FF-C8B3C6C4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1872" y="309601"/>
            <a:ext cx="3360453" cy="738112"/>
          </a:xfrm>
        </p:spPr>
        <p:txBody>
          <a:bodyPr>
            <a:normAutofit fontScale="90000"/>
          </a:bodyPr>
          <a:lstStyle/>
          <a:p>
            <a:r>
              <a:rPr lang="en-VN" dirty="0"/>
              <a:t>TRỤC SỐ THỰC</a:t>
            </a:r>
          </a:p>
        </p:txBody>
      </p:sp>
      <p:sp>
        <p:nvSpPr>
          <p:cNvPr id="30" name="Content Placeholder 19">
            <a:extLst>
              <a:ext uri="{FF2B5EF4-FFF2-40B4-BE49-F238E27FC236}">
                <a16:creationId xmlns:a16="http://schemas.microsoft.com/office/drawing/2014/main" id="{28194033-11D8-44EF-AECA-EEA4E916F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4381472"/>
            <a:ext cx="10458449" cy="1752413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+mj-lt"/>
              </a:rPr>
              <a:t>Vậy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các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điểm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biểu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diễn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số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lấp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đầy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số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vì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vậy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số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còn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được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gọi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trục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số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thực</a:t>
            </a:r>
            <a:r>
              <a:rPr lang="en-US" sz="2800" dirty="0">
                <a:latin typeface="+mj-lt"/>
              </a:rPr>
              <a:t> </a:t>
            </a:r>
          </a:p>
        </p:txBody>
      </p:sp>
      <p:pic>
        <p:nvPicPr>
          <p:cNvPr id="7" name="Content Placeholder 6" descr="Chart&#10;&#10;Description automatically generated with low confidence">
            <a:extLst>
              <a:ext uri="{FF2B5EF4-FFF2-40B4-BE49-F238E27FC236}">
                <a16:creationId xmlns:a16="http://schemas.microsoft.com/office/drawing/2014/main" id="{91B1823B-D3B5-1E4B-AEBB-57FEA1018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12" y="1357314"/>
            <a:ext cx="11324363" cy="2228850"/>
          </a:xfrm>
          <a:custGeom>
            <a:avLst/>
            <a:gdLst/>
            <a:ahLst/>
            <a:cxnLst/>
            <a:rect l="l" t="t" r="r" b="b"/>
            <a:pathLst>
              <a:path w="5015639" h="3501162">
                <a:moveTo>
                  <a:pt x="0" y="0"/>
                </a:moveTo>
                <a:lnTo>
                  <a:pt x="5015639" y="0"/>
                </a:lnTo>
                <a:lnTo>
                  <a:pt x="5015639" y="3501162"/>
                </a:lnTo>
                <a:lnTo>
                  <a:pt x="0" y="350116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7573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 build="p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665</Words>
  <Application>Microsoft Office PowerPoint</Application>
  <PresentationFormat>Màn hình rộng</PresentationFormat>
  <Paragraphs>73</Paragraphs>
  <Slides>16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VNI-Times</vt:lpstr>
      <vt:lpstr>Chủ đề Office</vt:lpstr>
      <vt:lpstr>SỐ VÔ TỈ. KHÁI NIỆM VỀ CĂN BẬC HAI</vt:lpstr>
      <vt:lpstr>SỐ VÔ TỈ</vt:lpstr>
      <vt:lpstr>KHÁI NIỆM VỀ CĂN BẬC HAI</vt:lpstr>
      <vt:lpstr>Bản trình bày PowerPoint</vt:lpstr>
      <vt:lpstr>SỐ THỰC</vt:lpstr>
      <vt:lpstr>Bản trình bày PowerPoint</vt:lpstr>
      <vt:lpstr>Ví dụ: 2;  3/5;-0,234;-3 1/7; √2… là số thực</vt:lpstr>
      <vt:lpstr>Bản trình bày PowerPoint</vt:lpstr>
      <vt:lpstr>TRỤC SỐ THỰC</vt:lpstr>
      <vt:lpstr>Chú ý: Trong tập hợp các số thực cũng có các phép toàn với các tính chát tương tự như các phép toán trong tập hợp các số hữu tỉ.</vt:lpstr>
      <vt:lpstr>Bài 1:</vt:lpstr>
      <vt:lpstr>Bài 88: Điền vào chỗ trống (…) trong các phát biểu sau: a) Nếu a là số thực thì a là số … hoặc số … b) Nếu b là số vô tỉ thì b viết được dưới dạng …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Số vô tỉ. Khái niệm về căn bậc hai</dc:title>
  <dc:creator>A22615 Vũ Nguyễn Thái Dương</dc:creator>
  <cp:lastModifiedBy>Duong Vu</cp:lastModifiedBy>
  <cp:revision>8</cp:revision>
  <dcterms:created xsi:type="dcterms:W3CDTF">2021-11-12T02:46:45Z</dcterms:created>
  <dcterms:modified xsi:type="dcterms:W3CDTF">2021-11-14T09:19:39Z</dcterms:modified>
</cp:coreProperties>
</file>